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64" r:id="rId5"/>
    <p:sldId id="276" r:id="rId6"/>
    <p:sldId id="282" r:id="rId7"/>
    <p:sldId id="278" r:id="rId8"/>
    <p:sldId id="284" r:id="rId9"/>
    <p:sldId id="283" r:id="rId10"/>
    <p:sldId id="285" r:id="rId11"/>
    <p:sldId id="286" r:id="rId12"/>
    <p:sldId id="279" r:id="rId13"/>
    <p:sldId id="288" r:id="rId14"/>
    <p:sldId id="289" r:id="rId15"/>
    <p:sldId id="287" r:id="rId16"/>
    <p:sldId id="291" r:id="rId17"/>
    <p:sldId id="293" r:id="rId18"/>
    <p:sldId id="292" r:id="rId19"/>
    <p:sldId id="294" r:id="rId20"/>
    <p:sldId id="290" r:id="rId21"/>
    <p:sldId id="266" r:id="rId22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31" autoAdjust="0"/>
  </p:normalViewPr>
  <p:slideViewPr>
    <p:cSldViewPr showGuides="1">
      <p:cViewPr varScale="1">
        <p:scale>
          <a:sx n="70" d="100"/>
          <a:sy n="70" d="100"/>
        </p:scale>
        <p:origin x="2241" y="63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7D14C5-CED9-4CFC-B338-DFB0C8090B9F}">
      <dgm:prSet phldrT="[Text]"/>
      <dgm:spPr/>
      <dgm:t>
        <a:bodyPr/>
        <a:lstStyle/>
        <a:p>
          <a:r>
            <a:rPr lang="en-US" dirty="0"/>
            <a:t>University of Massachusetts System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92DFCBC7-BC14-4697-8ECD-BF0D5B1EDA3B}" type="parTrans" cxnId="{7D461F02-AB37-447A-AC6B-D31C4D2EC6A9}">
      <dgm:prSet/>
      <dgm:spPr/>
      <dgm:t>
        <a:bodyPr/>
        <a:lstStyle/>
        <a:p>
          <a:endParaRPr lang="en-US"/>
        </a:p>
      </dgm:t>
    </dgm:pt>
    <dgm:pt modelId="{87E3C0DB-7BEE-424E-8E11-B838D238D595}" type="sibTrans" cxnId="{7D461F02-AB37-447A-AC6B-D31C4D2EC6A9}">
      <dgm:prSet/>
      <dgm:spPr/>
      <dgm:t>
        <a:bodyPr/>
        <a:lstStyle/>
        <a:p>
          <a:endParaRPr lang="en-US"/>
        </a:p>
      </dgm:t>
    </dgm:pt>
    <dgm:pt modelId="{C111C18A-FD96-4E63-821A-54D70D8DC65F}">
      <dgm:prSet phldrT="[Text]"/>
      <dgm:spPr/>
      <dgm:t>
        <a:bodyPr/>
        <a:lstStyle/>
        <a:p>
          <a:r>
            <a:rPr lang="en-US" dirty="0"/>
            <a:t>UMass Amherst</a:t>
          </a:r>
        </a:p>
      </dgm:t>
    </dgm:pt>
    <dgm:pt modelId="{83BE74EF-FAB4-45A2-BBED-7CD5259AB210}" type="parTrans" cxnId="{FFD8B471-C98F-4DB5-8DE3-2AB7E896ADD5}">
      <dgm:prSet/>
      <dgm:spPr/>
      <dgm:t>
        <a:bodyPr/>
        <a:lstStyle/>
        <a:p>
          <a:endParaRPr lang="en-US"/>
        </a:p>
      </dgm:t>
    </dgm:pt>
    <dgm:pt modelId="{B4F34DE2-2DAE-4F88-8C78-BD8892EBF4FF}" type="sibTrans" cxnId="{FFD8B471-C98F-4DB5-8DE3-2AB7E896ADD5}">
      <dgm:prSet/>
      <dgm:spPr/>
      <dgm:t>
        <a:bodyPr/>
        <a:lstStyle/>
        <a:p>
          <a:endParaRPr lang="en-US"/>
        </a:p>
      </dgm:t>
    </dgm:pt>
    <dgm:pt modelId="{33EAD35F-38F2-4CB7-9A6D-B04FFD8A51FD}">
      <dgm:prSet phldrT="[Text]"/>
      <dgm:spPr/>
      <dgm:t>
        <a:bodyPr/>
        <a:lstStyle/>
        <a:p>
          <a:r>
            <a:rPr lang="en-US" dirty="0"/>
            <a:t>UMass Boston</a:t>
          </a:r>
        </a:p>
      </dgm:t>
    </dgm:pt>
    <dgm:pt modelId="{81FE7DB1-4BFC-4407-80A9-E5514E94C61D}" type="parTrans" cxnId="{FAC3D40F-8E66-452D-9CA4-C2871F2D10EF}">
      <dgm:prSet/>
      <dgm:spPr/>
      <dgm:t>
        <a:bodyPr/>
        <a:lstStyle/>
        <a:p>
          <a:endParaRPr lang="en-US"/>
        </a:p>
      </dgm:t>
    </dgm:pt>
    <dgm:pt modelId="{4B66B839-1910-459B-92B2-14846EBA7A70}" type="sibTrans" cxnId="{FAC3D40F-8E66-452D-9CA4-C2871F2D10EF}">
      <dgm:prSet/>
      <dgm:spPr/>
      <dgm:t>
        <a:bodyPr/>
        <a:lstStyle/>
        <a:p>
          <a:endParaRPr lang="en-US"/>
        </a:p>
      </dgm:t>
    </dgm:pt>
    <dgm:pt modelId="{3C67E77D-62FA-499D-B5E6-E79A091C5267}">
      <dgm:prSet phldrT="[Text]"/>
      <dgm:spPr/>
      <dgm:t>
        <a:bodyPr/>
        <a:lstStyle/>
        <a:p>
          <a:r>
            <a:rPr lang="en-US" dirty="0"/>
            <a:t>State Universities</a:t>
          </a:r>
        </a:p>
      </dgm:t>
      <dgm:extLst>
        <a:ext uri="{E40237B7-FDA0-4F09-8148-C483321AD2D9}">
          <dgm14:cNvPr xmlns:dgm14="http://schemas.microsoft.com/office/drawing/2010/diagram" id="0" name="" descr="Vertical bullet list showing 3 groups arranged one below the other and bullet points are present under each group."/>
        </a:ext>
      </dgm:extLst>
    </dgm:pt>
    <dgm:pt modelId="{5337D229-E330-4525-B0FA-14EC5A80604A}" type="parTrans" cxnId="{32AA6160-4426-4C4D-93AE-E2F474E37AD9}">
      <dgm:prSet/>
      <dgm:spPr/>
      <dgm:t>
        <a:bodyPr/>
        <a:lstStyle/>
        <a:p>
          <a:endParaRPr lang="en-US"/>
        </a:p>
      </dgm:t>
    </dgm:pt>
    <dgm:pt modelId="{C056AC5D-B04E-4376-A1CB-3EAB7BE5AF5B}" type="sibTrans" cxnId="{32AA6160-4426-4C4D-93AE-E2F474E37AD9}">
      <dgm:prSet/>
      <dgm:spPr/>
      <dgm:t>
        <a:bodyPr/>
        <a:lstStyle/>
        <a:p>
          <a:endParaRPr lang="en-US"/>
        </a:p>
      </dgm:t>
    </dgm:pt>
    <dgm:pt modelId="{D6510970-8F9C-4B45-A0F3-6ACB9AA76D40}">
      <dgm:prSet phldrT="[Text]"/>
      <dgm:spPr/>
      <dgm:t>
        <a:bodyPr/>
        <a:lstStyle/>
        <a:p>
          <a:r>
            <a:rPr lang="en-US" dirty="0"/>
            <a:t>Salem State University</a:t>
          </a:r>
        </a:p>
      </dgm:t>
    </dgm:pt>
    <dgm:pt modelId="{7A9FC291-2B6A-4475-8B09-917F9F09E3AB}" type="parTrans" cxnId="{C6E7222A-5F84-456A-9806-D51868FAF8A9}">
      <dgm:prSet/>
      <dgm:spPr/>
      <dgm:t>
        <a:bodyPr/>
        <a:lstStyle/>
        <a:p>
          <a:endParaRPr lang="en-US"/>
        </a:p>
      </dgm:t>
    </dgm:pt>
    <dgm:pt modelId="{4B87F32C-3630-48F2-9114-4262C0BEEA9E}" type="sibTrans" cxnId="{C6E7222A-5F84-456A-9806-D51868FAF8A9}">
      <dgm:prSet/>
      <dgm:spPr/>
      <dgm:t>
        <a:bodyPr/>
        <a:lstStyle/>
        <a:p>
          <a:endParaRPr lang="en-US"/>
        </a:p>
      </dgm:t>
    </dgm:pt>
    <dgm:pt modelId="{CC6B7442-0B72-4EF2-9F13-1325B51AFF9F}">
      <dgm:prSet phldrT="[Text]"/>
      <dgm:spPr/>
      <dgm:t>
        <a:bodyPr/>
        <a:lstStyle/>
        <a:p>
          <a:r>
            <a:rPr lang="en-US" dirty="0"/>
            <a:t>Community Colleges</a:t>
          </a:r>
        </a:p>
      </dgm:t>
    </dgm:pt>
    <dgm:pt modelId="{E3D139E0-5DC2-4F8E-9F8F-B3F0EBCD4689}" type="parTrans" cxnId="{102D6D4D-90C9-40F4-A001-35DCC329B127}">
      <dgm:prSet/>
      <dgm:spPr/>
      <dgm:t>
        <a:bodyPr/>
        <a:lstStyle/>
        <a:p>
          <a:endParaRPr lang="en-US"/>
        </a:p>
      </dgm:t>
    </dgm:pt>
    <dgm:pt modelId="{FF80E1BA-0D6F-4EE8-9640-892A5897DBCD}" type="sibTrans" cxnId="{102D6D4D-90C9-40F4-A001-35DCC329B127}">
      <dgm:prSet/>
      <dgm:spPr/>
      <dgm:t>
        <a:bodyPr/>
        <a:lstStyle/>
        <a:p>
          <a:endParaRPr lang="en-US"/>
        </a:p>
      </dgm:t>
    </dgm:pt>
    <dgm:pt modelId="{FE0A3CAE-D039-42F2-AF12-1E6F6793A633}">
      <dgm:prSet phldrT="[Text]"/>
      <dgm:spPr/>
      <dgm:t>
        <a:bodyPr/>
        <a:lstStyle/>
        <a:p>
          <a:r>
            <a:rPr lang="en-US" dirty="0"/>
            <a:t>Cape Cod Community College</a:t>
          </a:r>
        </a:p>
      </dgm:t>
    </dgm:pt>
    <dgm:pt modelId="{7E2ED2D1-AFF4-4DED-BB53-30A310825CE2}" type="parTrans" cxnId="{A6FB3C49-AB75-4315-BB6B-886AA454F16F}">
      <dgm:prSet/>
      <dgm:spPr/>
      <dgm:t>
        <a:bodyPr/>
        <a:lstStyle/>
        <a:p>
          <a:endParaRPr lang="en-US"/>
        </a:p>
      </dgm:t>
    </dgm:pt>
    <dgm:pt modelId="{417BDEF2-191B-4000-BDE8-D3D22A51FCF3}" type="sibTrans" cxnId="{A6FB3C49-AB75-4315-BB6B-886AA454F16F}">
      <dgm:prSet/>
      <dgm:spPr/>
      <dgm:t>
        <a:bodyPr/>
        <a:lstStyle/>
        <a:p>
          <a:endParaRPr lang="en-US"/>
        </a:p>
      </dgm:t>
    </dgm:pt>
    <dgm:pt modelId="{526232B4-5CB5-4152-85DE-6776E84634AF}">
      <dgm:prSet phldrT="[Text]"/>
      <dgm:spPr/>
      <dgm:t>
        <a:bodyPr/>
        <a:lstStyle/>
        <a:p>
          <a:r>
            <a:rPr lang="en-US" dirty="0"/>
            <a:t>UMass Lowell</a:t>
          </a:r>
        </a:p>
      </dgm:t>
    </dgm:pt>
    <dgm:pt modelId="{8E859FE1-E813-44B3-B426-AB60A7887C53}" type="parTrans" cxnId="{215D57C0-5BA2-4539-8455-C8B7ABCF3260}">
      <dgm:prSet/>
      <dgm:spPr/>
      <dgm:t>
        <a:bodyPr/>
        <a:lstStyle/>
        <a:p>
          <a:endParaRPr lang="en-US"/>
        </a:p>
      </dgm:t>
    </dgm:pt>
    <dgm:pt modelId="{A0A76F4A-329F-4255-9D58-527DA3236815}" type="sibTrans" cxnId="{215D57C0-5BA2-4539-8455-C8B7ABCF3260}">
      <dgm:prSet/>
      <dgm:spPr/>
      <dgm:t>
        <a:bodyPr/>
        <a:lstStyle/>
        <a:p>
          <a:endParaRPr lang="en-US"/>
        </a:p>
      </dgm:t>
    </dgm:pt>
    <dgm:pt modelId="{C4E663E4-DAE5-47BB-B073-E913BE53F58E}">
      <dgm:prSet phldrT="[Text]"/>
      <dgm:spPr/>
      <dgm:t>
        <a:bodyPr/>
        <a:lstStyle/>
        <a:p>
          <a:r>
            <a:rPr lang="en-US" dirty="0"/>
            <a:t>Fitchburg State University</a:t>
          </a:r>
        </a:p>
      </dgm:t>
    </dgm:pt>
    <dgm:pt modelId="{29839592-6218-44FA-ACD1-B384EBF9BED7}" type="parTrans" cxnId="{489BF1B7-BE3F-42BC-8EE7-4F5AE62E2BC9}">
      <dgm:prSet/>
      <dgm:spPr/>
      <dgm:t>
        <a:bodyPr/>
        <a:lstStyle/>
        <a:p>
          <a:endParaRPr lang="en-US"/>
        </a:p>
      </dgm:t>
    </dgm:pt>
    <dgm:pt modelId="{BE403FA3-35DD-4088-8363-811646F9AAED}" type="sibTrans" cxnId="{489BF1B7-BE3F-42BC-8EE7-4F5AE62E2BC9}">
      <dgm:prSet/>
      <dgm:spPr/>
      <dgm:t>
        <a:bodyPr/>
        <a:lstStyle/>
        <a:p>
          <a:endParaRPr lang="en-US"/>
        </a:p>
      </dgm:t>
    </dgm:pt>
    <dgm:pt modelId="{9EA038E3-751E-4860-BBB3-D06670C98957}">
      <dgm:prSet phldrT="[Text]"/>
      <dgm:spPr/>
      <dgm:t>
        <a:bodyPr/>
        <a:lstStyle/>
        <a:p>
          <a:r>
            <a:rPr lang="en-US" dirty="0"/>
            <a:t>Westfield State University</a:t>
          </a:r>
        </a:p>
      </dgm:t>
    </dgm:pt>
    <dgm:pt modelId="{8E0D5548-5A2B-4E5F-ACE6-72DA455CCBB2}" type="parTrans" cxnId="{E3C93483-B425-4A6A-98DE-5ADE0B6E0405}">
      <dgm:prSet/>
      <dgm:spPr/>
      <dgm:t>
        <a:bodyPr/>
        <a:lstStyle/>
        <a:p>
          <a:endParaRPr lang="en-US"/>
        </a:p>
      </dgm:t>
    </dgm:pt>
    <dgm:pt modelId="{E101A96E-442D-4A54-97BC-7F91A94259D0}" type="sibTrans" cxnId="{E3C93483-B425-4A6A-98DE-5ADE0B6E0405}">
      <dgm:prSet/>
      <dgm:spPr/>
      <dgm:t>
        <a:bodyPr/>
        <a:lstStyle/>
        <a:p>
          <a:endParaRPr lang="en-US"/>
        </a:p>
      </dgm:t>
    </dgm:pt>
    <dgm:pt modelId="{B39026AD-F866-4F09-BAC0-5E55BD9914FD}">
      <dgm:prSet phldrT="[Text]"/>
      <dgm:spPr/>
      <dgm:t>
        <a:bodyPr/>
        <a:lstStyle/>
        <a:p>
          <a:r>
            <a:rPr lang="en-US" dirty="0"/>
            <a:t>Worcester State University</a:t>
          </a:r>
        </a:p>
      </dgm:t>
    </dgm:pt>
    <dgm:pt modelId="{F75106E0-4771-43B1-A5AF-A212FA21ABC2}" type="parTrans" cxnId="{1BAD6287-1607-4D94-A94F-799F57516D9D}">
      <dgm:prSet/>
      <dgm:spPr/>
      <dgm:t>
        <a:bodyPr/>
        <a:lstStyle/>
        <a:p>
          <a:endParaRPr lang="en-US"/>
        </a:p>
      </dgm:t>
    </dgm:pt>
    <dgm:pt modelId="{ACEE7DAB-0488-40FB-AB76-965E9D3AB4F7}" type="sibTrans" cxnId="{1BAD6287-1607-4D94-A94F-799F57516D9D}">
      <dgm:prSet/>
      <dgm:spPr/>
      <dgm:t>
        <a:bodyPr/>
        <a:lstStyle/>
        <a:p>
          <a:endParaRPr lang="en-US"/>
        </a:p>
      </dgm:t>
    </dgm:pt>
    <dgm:pt modelId="{ACA6C086-4952-490F-9C87-A859DDC27280}">
      <dgm:prSet phldrT="[Text]"/>
      <dgm:spPr/>
      <dgm:t>
        <a:bodyPr/>
        <a:lstStyle/>
        <a:p>
          <a:r>
            <a:rPr lang="en-US" dirty="0"/>
            <a:t>North Shore Community College</a:t>
          </a:r>
        </a:p>
      </dgm:t>
    </dgm:pt>
    <dgm:pt modelId="{3A3B4C5F-6F84-4AA4-A32A-3F633625BC67}" type="parTrans" cxnId="{7D2118A6-BEB3-426C-BD63-36EDE7DAC016}">
      <dgm:prSet/>
      <dgm:spPr/>
      <dgm:t>
        <a:bodyPr/>
        <a:lstStyle/>
        <a:p>
          <a:endParaRPr lang="en-US"/>
        </a:p>
      </dgm:t>
    </dgm:pt>
    <dgm:pt modelId="{66B1B70B-6D12-47D4-A4AC-051F9D328C19}" type="sibTrans" cxnId="{7D2118A6-BEB3-426C-BD63-36EDE7DAC016}">
      <dgm:prSet/>
      <dgm:spPr/>
      <dgm:t>
        <a:bodyPr/>
        <a:lstStyle/>
        <a:p>
          <a:endParaRPr lang="en-US"/>
        </a:p>
      </dgm:t>
    </dgm:pt>
    <dgm:pt modelId="{4AF386B7-B0D5-42FE-B8AB-E6CF8524E601}">
      <dgm:prSet phldrT="[Text]"/>
      <dgm:spPr/>
      <dgm:t>
        <a:bodyPr/>
        <a:lstStyle/>
        <a:p>
          <a:r>
            <a:rPr lang="en-US" dirty="0"/>
            <a:t>Northern Essex Community College</a:t>
          </a:r>
        </a:p>
      </dgm:t>
    </dgm:pt>
    <dgm:pt modelId="{450049B8-05A0-4621-92F5-B1E99A1C1A00}" type="parTrans" cxnId="{3B3D0982-8596-48EE-93F3-D54065B0598C}">
      <dgm:prSet/>
      <dgm:spPr/>
      <dgm:t>
        <a:bodyPr/>
        <a:lstStyle/>
        <a:p>
          <a:endParaRPr lang="en-US"/>
        </a:p>
      </dgm:t>
    </dgm:pt>
    <dgm:pt modelId="{1F4FE6B9-F41C-472B-9587-70AC3546C9B1}" type="sibTrans" cxnId="{3B3D0982-8596-48EE-93F3-D54065B0598C}">
      <dgm:prSet/>
      <dgm:spPr/>
      <dgm:t>
        <a:bodyPr/>
        <a:lstStyle/>
        <a:p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  <dgm:pt modelId="{A9DD881E-A532-414B-870C-8ADE2076F78C}" type="pres">
      <dgm:prSet presAssocID="{477D14C5-CED9-4CFC-B338-DFB0C8090B9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D5F6E02-AD43-4E7A-935B-DDF5D6C74800}" type="pres">
      <dgm:prSet presAssocID="{477D14C5-CED9-4CFC-B338-DFB0C8090B9F}" presName="childText" presStyleLbl="revTx" presStyleIdx="0" presStyleCnt="3">
        <dgm:presLayoutVars>
          <dgm:bulletEnabled val="1"/>
        </dgm:presLayoutVars>
      </dgm:prSet>
      <dgm:spPr/>
    </dgm:pt>
    <dgm:pt modelId="{81203336-F3DE-4B3A-BCF4-0F68C23AC2BB}" type="pres">
      <dgm:prSet presAssocID="{3C67E77D-62FA-499D-B5E6-E79A091C526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2956A5-ADC8-4959-B856-589B9D9B9635}" type="pres">
      <dgm:prSet presAssocID="{3C67E77D-62FA-499D-B5E6-E79A091C5267}" presName="childText" presStyleLbl="revTx" presStyleIdx="1" presStyleCnt="3">
        <dgm:presLayoutVars>
          <dgm:bulletEnabled val="1"/>
        </dgm:presLayoutVars>
      </dgm:prSet>
      <dgm:spPr/>
    </dgm:pt>
    <dgm:pt modelId="{D64CB5D5-837D-47FC-9E42-A26D800BC695}" type="pres">
      <dgm:prSet presAssocID="{CC6B7442-0B72-4EF2-9F13-1325B51AFF9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08B7B17B-8600-44B0-B235-389E5D71D804}" type="pres">
      <dgm:prSet presAssocID="{CC6B7442-0B72-4EF2-9F13-1325B51AFF9F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7D461F02-AB37-447A-AC6B-D31C4D2EC6A9}" srcId="{90119837-5B71-4D44-BB01-DB0B084933C8}" destId="{477D14C5-CED9-4CFC-B338-DFB0C8090B9F}" srcOrd="0" destOrd="0" parTransId="{92DFCBC7-BC14-4697-8ECD-BF0D5B1EDA3B}" sibTransId="{87E3C0DB-7BEE-424E-8E11-B838D238D595}"/>
    <dgm:cxn modelId="{FAC3D40F-8E66-452D-9CA4-C2871F2D10EF}" srcId="{477D14C5-CED9-4CFC-B338-DFB0C8090B9F}" destId="{33EAD35F-38F2-4CB7-9A6D-B04FFD8A51FD}" srcOrd="1" destOrd="0" parTransId="{81FE7DB1-4BFC-4407-80A9-E5514E94C61D}" sibTransId="{4B66B839-1910-459B-92B2-14846EBA7A70}"/>
    <dgm:cxn modelId="{BAF0B51C-FE30-4933-A67E-9B0416796824}" type="presOf" srcId="{C4E663E4-DAE5-47BB-B073-E913BE53F58E}" destId="{782956A5-ADC8-4959-B856-589B9D9B9635}" srcOrd="0" destOrd="0" presId="urn:microsoft.com/office/officeart/2005/8/layout/vList2"/>
    <dgm:cxn modelId="{C6E7222A-5F84-456A-9806-D51868FAF8A9}" srcId="{3C67E77D-62FA-499D-B5E6-E79A091C5267}" destId="{D6510970-8F9C-4B45-A0F3-6ACB9AA76D40}" srcOrd="1" destOrd="0" parTransId="{7A9FC291-2B6A-4475-8B09-917F9F09E3AB}" sibTransId="{4B87F32C-3630-48F2-9114-4262C0BEEA9E}"/>
    <dgm:cxn modelId="{729FD32C-4FBF-4951-9A33-4048B33C02D6}" type="presOf" srcId="{526232B4-5CB5-4152-85DE-6776E84634AF}" destId="{CD5F6E02-AD43-4E7A-935B-DDF5D6C74800}" srcOrd="0" destOrd="2" presId="urn:microsoft.com/office/officeart/2005/8/layout/vList2"/>
    <dgm:cxn modelId="{32AA6160-4426-4C4D-93AE-E2F474E37AD9}" srcId="{90119837-5B71-4D44-BB01-DB0B084933C8}" destId="{3C67E77D-62FA-499D-B5E6-E79A091C5267}" srcOrd="1" destOrd="0" parTransId="{5337D229-E330-4525-B0FA-14EC5A80604A}" sibTransId="{C056AC5D-B04E-4376-A1CB-3EAB7BE5AF5B}"/>
    <dgm:cxn modelId="{A6FB3C49-AB75-4315-BB6B-886AA454F16F}" srcId="{CC6B7442-0B72-4EF2-9F13-1325B51AFF9F}" destId="{FE0A3CAE-D039-42F2-AF12-1E6F6793A633}" srcOrd="0" destOrd="0" parTransId="{7E2ED2D1-AFF4-4DED-BB53-30A310825CE2}" sibTransId="{417BDEF2-191B-4000-BDE8-D3D22A51FCF3}"/>
    <dgm:cxn modelId="{0F1F224B-6995-4D7E-B65E-FDD2121E7EA2}" type="presOf" srcId="{FE0A3CAE-D039-42F2-AF12-1E6F6793A633}" destId="{08B7B17B-8600-44B0-B235-389E5D71D804}" srcOrd="0" destOrd="0" presId="urn:microsoft.com/office/officeart/2005/8/layout/vList2"/>
    <dgm:cxn modelId="{102D6D4D-90C9-40F4-A001-35DCC329B127}" srcId="{90119837-5B71-4D44-BB01-DB0B084933C8}" destId="{CC6B7442-0B72-4EF2-9F13-1325B51AFF9F}" srcOrd="2" destOrd="0" parTransId="{E3D139E0-5DC2-4F8E-9F8F-B3F0EBCD4689}" sibTransId="{FF80E1BA-0D6F-4EE8-9640-892A5897DBCD}"/>
    <dgm:cxn modelId="{5BDE416F-F97E-4F73-BE1A-C12EA4F60682}" type="presOf" srcId="{90119837-5B71-4D44-BB01-DB0B084933C8}" destId="{ED5DCCC5-BCA8-4491-AA37-BAF153ECA184}" srcOrd="0" destOrd="0" presId="urn:microsoft.com/office/officeart/2005/8/layout/vList2"/>
    <dgm:cxn modelId="{9C79DB50-2274-4370-A86D-B117AFFED146}" type="presOf" srcId="{9EA038E3-751E-4860-BBB3-D06670C98957}" destId="{782956A5-ADC8-4959-B856-589B9D9B9635}" srcOrd="0" destOrd="2" presId="urn:microsoft.com/office/officeart/2005/8/layout/vList2"/>
    <dgm:cxn modelId="{FFD8B471-C98F-4DB5-8DE3-2AB7E896ADD5}" srcId="{477D14C5-CED9-4CFC-B338-DFB0C8090B9F}" destId="{C111C18A-FD96-4E63-821A-54D70D8DC65F}" srcOrd="0" destOrd="0" parTransId="{83BE74EF-FAB4-45A2-BBED-7CD5259AB210}" sibTransId="{B4F34DE2-2DAE-4F88-8C78-BD8892EBF4FF}"/>
    <dgm:cxn modelId="{3B3D0982-8596-48EE-93F3-D54065B0598C}" srcId="{CC6B7442-0B72-4EF2-9F13-1325B51AFF9F}" destId="{4AF386B7-B0D5-42FE-B8AB-E6CF8524E601}" srcOrd="2" destOrd="0" parTransId="{450049B8-05A0-4621-92F5-B1E99A1C1A00}" sibTransId="{1F4FE6B9-F41C-472B-9587-70AC3546C9B1}"/>
    <dgm:cxn modelId="{E3C93483-B425-4A6A-98DE-5ADE0B6E0405}" srcId="{3C67E77D-62FA-499D-B5E6-E79A091C5267}" destId="{9EA038E3-751E-4860-BBB3-D06670C98957}" srcOrd="2" destOrd="0" parTransId="{8E0D5548-5A2B-4E5F-ACE6-72DA455CCBB2}" sibTransId="{E101A96E-442D-4A54-97BC-7F91A94259D0}"/>
    <dgm:cxn modelId="{1BAD6287-1607-4D94-A94F-799F57516D9D}" srcId="{3C67E77D-62FA-499D-B5E6-E79A091C5267}" destId="{B39026AD-F866-4F09-BAC0-5E55BD9914FD}" srcOrd="3" destOrd="0" parTransId="{F75106E0-4771-43B1-A5AF-A212FA21ABC2}" sibTransId="{ACEE7DAB-0488-40FB-AB76-965E9D3AB4F7}"/>
    <dgm:cxn modelId="{594ECC8D-94FA-41B7-9F5F-6B7A67E36EF5}" type="presOf" srcId="{C111C18A-FD96-4E63-821A-54D70D8DC65F}" destId="{CD5F6E02-AD43-4E7A-935B-DDF5D6C74800}" srcOrd="0" destOrd="0" presId="urn:microsoft.com/office/officeart/2005/8/layout/vList2"/>
    <dgm:cxn modelId="{8D0A4494-246A-45A7-AB6A-CDBC9E33ECD3}" type="presOf" srcId="{477D14C5-CED9-4CFC-B338-DFB0C8090B9F}" destId="{A9DD881E-A532-414B-870C-8ADE2076F78C}" srcOrd="0" destOrd="0" presId="urn:microsoft.com/office/officeart/2005/8/layout/vList2"/>
    <dgm:cxn modelId="{7D2118A6-BEB3-426C-BD63-36EDE7DAC016}" srcId="{CC6B7442-0B72-4EF2-9F13-1325B51AFF9F}" destId="{ACA6C086-4952-490F-9C87-A859DDC27280}" srcOrd="1" destOrd="0" parTransId="{3A3B4C5F-6F84-4AA4-A32A-3F633625BC67}" sibTransId="{66B1B70B-6D12-47D4-A4AC-051F9D328C19}"/>
    <dgm:cxn modelId="{BDE7FDB0-4D9C-4FD5-BE92-83416164564B}" type="presOf" srcId="{4AF386B7-B0D5-42FE-B8AB-E6CF8524E601}" destId="{08B7B17B-8600-44B0-B235-389E5D71D804}" srcOrd="0" destOrd="2" presId="urn:microsoft.com/office/officeart/2005/8/layout/vList2"/>
    <dgm:cxn modelId="{139D5BB1-09CB-45F8-9347-D7764258A754}" type="presOf" srcId="{CC6B7442-0B72-4EF2-9F13-1325B51AFF9F}" destId="{D64CB5D5-837D-47FC-9E42-A26D800BC695}" srcOrd="0" destOrd="0" presId="urn:microsoft.com/office/officeart/2005/8/layout/vList2"/>
    <dgm:cxn modelId="{CB5AECB1-6D33-4393-A1C5-6B4194CD833F}" type="presOf" srcId="{ACA6C086-4952-490F-9C87-A859DDC27280}" destId="{08B7B17B-8600-44B0-B235-389E5D71D804}" srcOrd="0" destOrd="1" presId="urn:microsoft.com/office/officeart/2005/8/layout/vList2"/>
    <dgm:cxn modelId="{489BF1B7-BE3F-42BC-8EE7-4F5AE62E2BC9}" srcId="{3C67E77D-62FA-499D-B5E6-E79A091C5267}" destId="{C4E663E4-DAE5-47BB-B073-E913BE53F58E}" srcOrd="0" destOrd="0" parTransId="{29839592-6218-44FA-ACD1-B384EBF9BED7}" sibTransId="{BE403FA3-35DD-4088-8363-811646F9AAED}"/>
    <dgm:cxn modelId="{96956FBE-70C8-4F89-BD0B-33093C0F439D}" type="presOf" srcId="{3C67E77D-62FA-499D-B5E6-E79A091C5267}" destId="{81203336-F3DE-4B3A-BCF4-0F68C23AC2BB}" srcOrd="0" destOrd="0" presId="urn:microsoft.com/office/officeart/2005/8/layout/vList2"/>
    <dgm:cxn modelId="{215D57C0-5BA2-4539-8455-C8B7ABCF3260}" srcId="{477D14C5-CED9-4CFC-B338-DFB0C8090B9F}" destId="{526232B4-5CB5-4152-85DE-6776E84634AF}" srcOrd="2" destOrd="0" parTransId="{8E859FE1-E813-44B3-B426-AB60A7887C53}" sibTransId="{A0A76F4A-329F-4255-9D58-527DA3236815}"/>
    <dgm:cxn modelId="{109ECBC1-64DC-48B7-847D-6354B293D099}" type="presOf" srcId="{33EAD35F-38F2-4CB7-9A6D-B04FFD8A51FD}" destId="{CD5F6E02-AD43-4E7A-935B-DDF5D6C74800}" srcOrd="0" destOrd="1" presId="urn:microsoft.com/office/officeart/2005/8/layout/vList2"/>
    <dgm:cxn modelId="{A65BD5C9-2F95-44B7-9FF5-E15DDEB8EFB2}" type="presOf" srcId="{B39026AD-F866-4F09-BAC0-5E55BD9914FD}" destId="{782956A5-ADC8-4959-B856-589B9D9B9635}" srcOrd="0" destOrd="3" presId="urn:microsoft.com/office/officeart/2005/8/layout/vList2"/>
    <dgm:cxn modelId="{A55A44F5-7713-43BE-A80C-9D7C49E6D5AD}" type="presOf" srcId="{D6510970-8F9C-4B45-A0F3-6ACB9AA76D40}" destId="{782956A5-ADC8-4959-B856-589B9D9B9635}" srcOrd="0" destOrd="1" presId="urn:microsoft.com/office/officeart/2005/8/layout/vList2"/>
    <dgm:cxn modelId="{0910C0A3-A67A-496C-8A74-C4E35FED4675}" type="presParOf" srcId="{ED5DCCC5-BCA8-4491-AA37-BAF153ECA184}" destId="{A9DD881E-A532-414B-870C-8ADE2076F78C}" srcOrd="0" destOrd="0" presId="urn:microsoft.com/office/officeart/2005/8/layout/vList2"/>
    <dgm:cxn modelId="{9334B2F5-7FCF-4B1F-B6AA-DB249F4421A1}" type="presParOf" srcId="{ED5DCCC5-BCA8-4491-AA37-BAF153ECA184}" destId="{CD5F6E02-AD43-4E7A-935B-DDF5D6C74800}" srcOrd="1" destOrd="0" presId="urn:microsoft.com/office/officeart/2005/8/layout/vList2"/>
    <dgm:cxn modelId="{4F4F04E9-8CC4-46EA-94F2-D97F126F4DA5}" type="presParOf" srcId="{ED5DCCC5-BCA8-4491-AA37-BAF153ECA184}" destId="{81203336-F3DE-4B3A-BCF4-0F68C23AC2BB}" srcOrd="2" destOrd="0" presId="urn:microsoft.com/office/officeart/2005/8/layout/vList2"/>
    <dgm:cxn modelId="{9E10C16C-1E52-4EC3-8CA1-A7C07C605948}" type="presParOf" srcId="{ED5DCCC5-BCA8-4491-AA37-BAF153ECA184}" destId="{782956A5-ADC8-4959-B856-589B9D9B9635}" srcOrd="3" destOrd="0" presId="urn:microsoft.com/office/officeart/2005/8/layout/vList2"/>
    <dgm:cxn modelId="{8E5B4048-9D19-4E76-9DF1-CC741CEADF9A}" type="presParOf" srcId="{ED5DCCC5-BCA8-4491-AA37-BAF153ECA184}" destId="{D64CB5D5-837D-47FC-9E42-A26D800BC695}" srcOrd="4" destOrd="0" presId="urn:microsoft.com/office/officeart/2005/8/layout/vList2"/>
    <dgm:cxn modelId="{3160F1A4-3C45-478F-BAAB-DEF3A5444A4A}" type="presParOf" srcId="{ED5DCCC5-BCA8-4491-AA37-BAF153ECA184}" destId="{08B7B17B-8600-44B0-B235-389E5D71D80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D881E-A532-414B-870C-8ADE2076F78C}">
      <dsp:nvSpPr>
        <dsp:cNvPr id="0" name=""/>
        <dsp:cNvSpPr/>
      </dsp:nvSpPr>
      <dsp:spPr>
        <a:xfrm>
          <a:off x="0" y="99500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University of Massachusetts System</a:t>
          </a:r>
        </a:p>
      </dsp:txBody>
      <dsp:txXfrm>
        <a:off x="24588" y="124088"/>
        <a:ext cx="4927637" cy="454509"/>
      </dsp:txXfrm>
    </dsp:sp>
    <dsp:sp modelId="{CD5F6E02-AD43-4E7A-935B-DDF5D6C74800}">
      <dsp:nvSpPr>
        <dsp:cNvPr id="0" name=""/>
        <dsp:cNvSpPr/>
      </dsp:nvSpPr>
      <dsp:spPr>
        <a:xfrm>
          <a:off x="0" y="603185"/>
          <a:ext cx="4976813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Amherst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Boston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UMass Lowell</a:t>
          </a:r>
        </a:p>
      </dsp:txBody>
      <dsp:txXfrm>
        <a:off x="0" y="603185"/>
        <a:ext cx="4976813" cy="825930"/>
      </dsp:txXfrm>
    </dsp:sp>
    <dsp:sp modelId="{81203336-F3DE-4B3A-BCF4-0F68C23AC2BB}">
      <dsp:nvSpPr>
        <dsp:cNvPr id="0" name=""/>
        <dsp:cNvSpPr/>
      </dsp:nvSpPr>
      <dsp:spPr>
        <a:xfrm>
          <a:off x="0" y="1429115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State Universities</a:t>
          </a:r>
        </a:p>
      </dsp:txBody>
      <dsp:txXfrm>
        <a:off x="24588" y="1453703"/>
        <a:ext cx="4927637" cy="454509"/>
      </dsp:txXfrm>
    </dsp:sp>
    <dsp:sp modelId="{782956A5-ADC8-4959-B856-589B9D9B9635}">
      <dsp:nvSpPr>
        <dsp:cNvPr id="0" name=""/>
        <dsp:cNvSpPr/>
      </dsp:nvSpPr>
      <dsp:spPr>
        <a:xfrm>
          <a:off x="0" y="1932800"/>
          <a:ext cx="4976813" cy="110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Fitchburg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Salem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Westfield State University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Worcester State University</a:t>
          </a:r>
        </a:p>
      </dsp:txBody>
      <dsp:txXfrm>
        <a:off x="0" y="1932800"/>
        <a:ext cx="4976813" cy="1108485"/>
      </dsp:txXfrm>
    </dsp:sp>
    <dsp:sp modelId="{D64CB5D5-837D-47FC-9E42-A26D800BC695}">
      <dsp:nvSpPr>
        <dsp:cNvPr id="0" name=""/>
        <dsp:cNvSpPr/>
      </dsp:nvSpPr>
      <dsp:spPr>
        <a:xfrm>
          <a:off x="0" y="3041285"/>
          <a:ext cx="4976813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Community Colleges</a:t>
          </a:r>
        </a:p>
      </dsp:txBody>
      <dsp:txXfrm>
        <a:off x="24588" y="3065873"/>
        <a:ext cx="4927637" cy="454509"/>
      </dsp:txXfrm>
    </dsp:sp>
    <dsp:sp modelId="{08B7B17B-8600-44B0-B235-389E5D71D804}">
      <dsp:nvSpPr>
        <dsp:cNvPr id="0" name=""/>
        <dsp:cNvSpPr/>
      </dsp:nvSpPr>
      <dsp:spPr>
        <a:xfrm>
          <a:off x="0" y="3544970"/>
          <a:ext cx="4976813" cy="8259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014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Cape Cod Community College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North Shore Community College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/>
            <a:t>Northern Essex Community College</a:t>
          </a:r>
        </a:p>
      </dsp:txBody>
      <dsp:txXfrm>
        <a:off x="0" y="3544970"/>
        <a:ext cx="4976813" cy="82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10/2/2018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10/2/2018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10/2/2018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10/2/2018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10/2/2018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10/2/2018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philosophy-of-thought-and-logic-2014-fal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lri/6243199321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eliabuarque.blogspot.com/2013/03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Global_Open_Educational_Resources_Logo_-_White_background_variation.sv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hyperlink" Target="https://ichasyahfa.wordpress.com/2014/12/28/reflection-keep-moving-forward/" TargetMode="Externa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Online_Survey_Icon_or_logo.svg" TargetMode="External"/><Relationship Id="rId11" Type="http://schemas.openxmlformats.org/officeDocument/2006/relationships/hyperlink" Target="http://ignaciosantiago.com/blog/web/lista-de-las-paginas-web-mas-utiles-de-internet/" TargetMode="External"/><Relationship Id="rId5" Type="http://schemas.openxmlformats.org/officeDocument/2006/relationships/hyperlink" Target="http://commons.wikimedia.org/wiki/File:Delorean_DMC-12_Time_Machine_in_San_Francisco.JPG" TargetMode="External"/><Relationship Id="rId10" Type="http://schemas.openxmlformats.org/officeDocument/2006/relationships/image" Target="../media/image8.jpg"/><Relationship Id="rId4" Type="http://schemas.openxmlformats.org/officeDocument/2006/relationships/image" Target="../media/image6.jpeg"/><Relationship Id="rId9" Type="http://schemas.openxmlformats.org/officeDocument/2006/relationships/hyperlink" Target="http://gadgetsin.com/clamcase-clambook-laptop-dock-for-iphone-and-android-phone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igem.org/Team:Debrecen-Hungary/Team_meetings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gnaciosantiago.com/blog/web/lista-de-las-paginas-web-mas-utiles-de-interne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gnaciosantiago.com/blog/web/lista-de-las-paginas-web-mas-utiles-de-internet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iadzany.blogspot.com/2013/06/womens-rights-and-arab-spring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K_OTRS_workshop_2012_12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liem.com/does-assessment-drive-learni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DHE Learning Outcomes Assessment: Looking Backwards, Going 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Dr. Robert Awkward, Director of Learning Outcomes Assessment</a:t>
            </a:r>
          </a:p>
          <a:p>
            <a:r>
              <a:rPr lang="en-US" dirty="0"/>
              <a:t>September 28, 2018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E4C2BAD0-D050-4B05-8A73-968CCD7C3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469901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8D85-2919-4724-9C8C-5966C154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MassTransfer Pathways Student 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19D6-5C67-4A77-9CC6-6B2BFC96C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Communication &amp; Media Studies:</a:t>
            </a:r>
          </a:p>
          <a:p>
            <a:pPr lvl="1"/>
            <a:r>
              <a:rPr lang="en-US" dirty="0"/>
              <a:t>Human Communication</a:t>
            </a:r>
          </a:p>
          <a:p>
            <a:pPr lvl="1"/>
            <a:r>
              <a:rPr lang="en-US" dirty="0"/>
              <a:t>Interpersonal Communication</a:t>
            </a:r>
          </a:p>
          <a:p>
            <a:pPr lvl="1"/>
            <a:r>
              <a:rPr lang="en-US" dirty="0"/>
              <a:t>Film Studies</a:t>
            </a:r>
          </a:p>
          <a:p>
            <a:pPr lvl="1"/>
            <a:r>
              <a:rPr lang="en-US" dirty="0"/>
              <a:t>Media Studies</a:t>
            </a:r>
          </a:p>
          <a:p>
            <a:r>
              <a:rPr lang="en-US" dirty="0"/>
              <a:t>English:</a:t>
            </a:r>
          </a:p>
          <a:p>
            <a:pPr lvl="1"/>
            <a:r>
              <a:rPr lang="en-US" dirty="0"/>
              <a:t>American Literature</a:t>
            </a:r>
          </a:p>
          <a:p>
            <a:pPr lvl="1"/>
            <a:r>
              <a:rPr lang="en-US" dirty="0"/>
              <a:t>British Literature</a:t>
            </a:r>
          </a:p>
          <a:p>
            <a:pPr lvl="1"/>
            <a:r>
              <a:rPr lang="en-US" dirty="0"/>
              <a:t>College Writing I/English Composition I</a:t>
            </a:r>
          </a:p>
          <a:p>
            <a:pPr lvl="1"/>
            <a:r>
              <a:rPr lang="en-US" dirty="0"/>
              <a:t>College Writing II/English Composition II</a:t>
            </a:r>
          </a:p>
          <a:p>
            <a:pPr lvl="1"/>
            <a:r>
              <a:rPr lang="en-US" dirty="0"/>
              <a:t>World Literature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F372B-6D99-46EF-91CA-6AD0049A2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History (2 of 8):</a:t>
            </a:r>
          </a:p>
          <a:p>
            <a:pPr lvl="1"/>
            <a:r>
              <a:rPr lang="en-US" dirty="0"/>
              <a:t>Western Civilization I/II</a:t>
            </a:r>
          </a:p>
          <a:p>
            <a:r>
              <a:rPr lang="en-US" dirty="0"/>
              <a:t>Psychology (8 of 10):</a:t>
            </a:r>
          </a:p>
          <a:p>
            <a:pPr lvl="1"/>
            <a:r>
              <a:rPr lang="en-US" dirty="0"/>
              <a:t>Social Psychology</a:t>
            </a:r>
          </a:p>
          <a:p>
            <a:pPr lvl="1"/>
            <a:r>
              <a:rPr lang="en-US" dirty="0"/>
              <a:t>Child Development</a:t>
            </a:r>
          </a:p>
          <a:p>
            <a:pPr lvl="1"/>
            <a:r>
              <a:rPr lang="en-US" dirty="0"/>
              <a:t>Abnormal Psychology</a:t>
            </a:r>
          </a:p>
          <a:p>
            <a:pPr lvl="1"/>
            <a:r>
              <a:rPr lang="en-US" dirty="0"/>
              <a:t>Cognitive Psychology</a:t>
            </a:r>
          </a:p>
          <a:p>
            <a:pPr lvl="1"/>
            <a:r>
              <a:rPr lang="en-US" dirty="0"/>
              <a:t>Adolescent Development</a:t>
            </a:r>
          </a:p>
          <a:p>
            <a:pPr lvl="1"/>
            <a:r>
              <a:rPr lang="en-US" dirty="0"/>
              <a:t>Statistics for Psychology</a:t>
            </a:r>
          </a:p>
          <a:p>
            <a:pPr lvl="1"/>
            <a:r>
              <a:rPr lang="en-US" dirty="0"/>
              <a:t>Psychology of Personality</a:t>
            </a:r>
          </a:p>
          <a:p>
            <a:pPr lvl="1"/>
            <a:r>
              <a:rPr lang="en-US" dirty="0"/>
              <a:t>Brain and Behavior</a:t>
            </a:r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8C6E2-18BB-48B0-987D-647ACB92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675812" y="914400"/>
            <a:ext cx="235585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7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Amcoa Team Meetings (all at QCC):</a:t>
            </a:r>
          </a:p>
          <a:p>
            <a:pPr lvl="1"/>
            <a:r>
              <a:rPr lang="en-US" dirty="0"/>
              <a:t>Fri., Sept. 28: “Institutional Assessment Program Panel: Learning from Our Peers”</a:t>
            </a:r>
          </a:p>
          <a:p>
            <a:pPr lvl="1"/>
            <a:r>
              <a:rPr lang="en-US" dirty="0"/>
              <a:t>Fri., Nov. 30: Dr. Patricia O’Brien, SND, Sr. Vice President, Commission on Institutions of Higher Education</a:t>
            </a:r>
          </a:p>
          <a:p>
            <a:pPr lvl="1"/>
            <a:r>
              <a:rPr lang="en-US" dirty="0"/>
              <a:t>Fri., Feb. 1: TBD</a:t>
            </a:r>
          </a:p>
          <a:p>
            <a:pPr lvl="1"/>
            <a:r>
              <a:rPr lang="en-US" dirty="0"/>
              <a:t>Fri., March 29: TBD</a:t>
            </a:r>
          </a:p>
          <a:p>
            <a:r>
              <a:rPr lang="en-US" dirty="0"/>
              <a:t>Task Force on Statewide Assessment (all at QCC):</a:t>
            </a:r>
          </a:p>
          <a:p>
            <a:pPr lvl="1"/>
            <a:r>
              <a:rPr lang="en-US" dirty="0"/>
              <a:t>Oct. 16: Dr. James Dottin, Chair, Business Administration Department, Middlesex Community College</a:t>
            </a:r>
          </a:p>
          <a:p>
            <a:pPr lvl="1"/>
            <a:r>
              <a:rPr lang="en-US" dirty="0"/>
              <a:t>Jan. 17: TBD</a:t>
            </a:r>
          </a:p>
          <a:p>
            <a:pPr lvl="1"/>
            <a:r>
              <a:rPr lang="en-US" dirty="0"/>
              <a:t>March 8: TBD</a:t>
            </a:r>
          </a:p>
          <a:p>
            <a:r>
              <a:rPr lang="en-US" dirty="0"/>
              <a:t>Eighth Annual Assessment Conference: Place and date TBD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07FC9-15C5-47D3-984E-E70036C9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66012" y="228600"/>
            <a:ext cx="320040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6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Assignment Design &amp; Rubric Alignment Charrettes</a:t>
            </a:r>
          </a:p>
          <a:p>
            <a:pPr lvl="1"/>
            <a:r>
              <a:rPr lang="en-US" dirty="0"/>
              <a:t>Objectives: Improve student learning, links learning &amp; teaching with assessment, better data, and equity</a:t>
            </a:r>
          </a:p>
          <a:p>
            <a:pPr lvl="1"/>
            <a:r>
              <a:rPr lang="en-US" dirty="0"/>
              <a:t>Expected Outcomes: Increase participation in VALUE Institute, create more effective assignments, and employ the use of TILT design</a:t>
            </a:r>
          </a:p>
          <a:p>
            <a:pPr lvl="1"/>
            <a:r>
              <a:rPr lang="en-US" dirty="0"/>
              <a:t>Targeted to faculty</a:t>
            </a:r>
          </a:p>
          <a:p>
            <a:pPr lvl="1"/>
            <a:r>
              <a:rPr lang="en-US" dirty="0"/>
              <a:t>Incentives for attendance: Hands-on session using their own assignment, held on Friday, travel expense reimbursed, textbook on assignment design, and food</a:t>
            </a:r>
          </a:p>
          <a:p>
            <a:pPr lvl="1"/>
            <a:r>
              <a:rPr lang="en-US" dirty="0"/>
              <a:t>Regionally located, i.e., West (Westfield State), Central (Worcester State), North (North Shore Community), Boston Metro (UMass Boston), and Southeast (TBD)</a:t>
            </a:r>
          </a:p>
          <a:p>
            <a:pPr lvl="1"/>
            <a:r>
              <a:rPr lang="en-US" dirty="0"/>
              <a:t>Fall 2018; 9am-12Noon</a:t>
            </a:r>
          </a:p>
          <a:p>
            <a:pPr lvl="1"/>
            <a:r>
              <a:rPr lang="en-US" dirty="0"/>
              <a:t>Use local assessment leaders as faculty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71A09-5713-4C5E-A16C-9CA49DA389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3212" y="381000"/>
            <a:ext cx="3505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1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E4AE-FBAD-48BD-AE07-5F3EE582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93626-9227-4487-939E-2D5CDA1C3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Regional Professional Development</a:t>
            </a:r>
            <a:endParaRPr lang="en-US" dirty="0"/>
          </a:p>
          <a:p>
            <a:r>
              <a:rPr lang="en-US" dirty="0"/>
              <a:t>Quantitative Literacy Workshops</a:t>
            </a:r>
          </a:p>
          <a:p>
            <a:pPr lvl="1"/>
            <a:r>
              <a:rPr lang="en-US" dirty="0"/>
              <a:t>Objectives: Addresses area of focus from Refinement Year MSC, improve student learning, expands the use of quantitative literacy across the curriculum, links learning &amp; teaching with assessment, better data, and equity</a:t>
            </a:r>
          </a:p>
          <a:p>
            <a:pPr lvl="1"/>
            <a:r>
              <a:rPr lang="en-US" dirty="0"/>
              <a:t>Expected Outcomes: Create more effective assignments, employ the use of TILT design, and illustrate student utilization of quantitative literacy</a:t>
            </a:r>
          </a:p>
          <a:p>
            <a:pPr lvl="1"/>
            <a:r>
              <a:rPr lang="en-US" dirty="0"/>
              <a:t>Targeted to cross-discipline faculty</a:t>
            </a:r>
          </a:p>
          <a:p>
            <a:pPr lvl="1"/>
            <a:r>
              <a:rPr lang="en-US" dirty="0"/>
              <a:t>Incentives for attendance: Hands-on session using their own assignment, held on Friday, travel expense reimbursed, textbook on quantitative literacy, and food</a:t>
            </a:r>
          </a:p>
          <a:p>
            <a:pPr lvl="1"/>
            <a:r>
              <a:rPr lang="en-US" dirty="0"/>
              <a:t>Regionally located, i.e., West, Central, North, Boston Metro, and Southeast (Bridgewater State)</a:t>
            </a:r>
          </a:p>
          <a:p>
            <a:pPr lvl="1"/>
            <a:r>
              <a:rPr lang="en-US" dirty="0"/>
              <a:t>Support the </a:t>
            </a:r>
            <a:r>
              <a:rPr lang="en-US" dirty="0" err="1"/>
              <a:t>SEQuel</a:t>
            </a:r>
            <a:r>
              <a:rPr lang="en-US" dirty="0"/>
              <a:t> Conference at Bridgewater State</a:t>
            </a:r>
          </a:p>
          <a:p>
            <a:pPr lvl="1"/>
            <a:r>
              <a:rPr lang="en-US" dirty="0"/>
              <a:t>Spring 2019</a:t>
            </a:r>
          </a:p>
          <a:p>
            <a:pPr lvl="1"/>
            <a:r>
              <a:rPr lang="en-US" dirty="0"/>
              <a:t>Host guest speakers and showcase local faculty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BDB4E9-74BB-47F8-B684-E36489824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13612" y="177800"/>
            <a:ext cx="3848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6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BA04-DCA1-43B0-B10B-134259D85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3C581-69E7-4911-9F33-9E21F153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Assessment Program Design One Day Workshop for Institutional Teams</a:t>
            </a:r>
          </a:p>
          <a:p>
            <a:pPr lvl="1"/>
            <a:r>
              <a:rPr lang="en-US" dirty="0"/>
              <a:t>Place (centrally located) and date TBD (Friday)</a:t>
            </a:r>
          </a:p>
          <a:p>
            <a:pPr lvl="1"/>
            <a:r>
              <a:rPr lang="en-US" dirty="0"/>
              <a:t>Focus will be on institutional teams of up to five to develop or strengthen their assessment program</a:t>
            </a:r>
          </a:p>
          <a:p>
            <a:pPr lvl="1"/>
            <a:r>
              <a:rPr lang="en-US" dirty="0"/>
              <a:t>Facilitator: Dr. Mark Nicholas, Executive Director of Institutional Assessment, Framingham State University</a:t>
            </a:r>
          </a:p>
          <a:p>
            <a:pPr lvl="1"/>
            <a:r>
              <a:rPr lang="en-US" dirty="0"/>
              <a:t>Food and refreshments to be provided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4254DE-F604-45FD-9A51-CB847DA6F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2612" y="4114800"/>
            <a:ext cx="45339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3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D9A8-B225-4F25-8DFD-5BFB1592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4ABB-8E7A-4F4E-A366-06BE28694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VALUE Institute</a:t>
            </a:r>
          </a:p>
          <a:p>
            <a:endParaRPr lang="en-US" dirty="0"/>
          </a:p>
          <a:p>
            <a:pPr lvl="1"/>
            <a:r>
              <a:rPr lang="en-US" dirty="0"/>
              <a:t>Institutional Leaders Kickoff Meeting, Sept. 14: Guest Presenter - Dr. Brian Doore, Unity College; formerly Director of Assessment, University of Maine</a:t>
            </a:r>
          </a:p>
          <a:p>
            <a:pPr lvl="1"/>
            <a:r>
              <a:rPr lang="en-US" dirty="0"/>
              <a:t>Area of Focus: Critical Thinking for 2018-2019, and 2019-2020</a:t>
            </a:r>
          </a:p>
          <a:p>
            <a:pPr lvl="1"/>
            <a:r>
              <a:rPr lang="en-US" dirty="0"/>
              <a:t>Continue Participation in the MSC National Steering Committee; MSC will be a sub-group within VALUE Institute</a:t>
            </a:r>
          </a:p>
          <a:p>
            <a:pPr lvl="1"/>
            <a:r>
              <a:rPr lang="en-US" dirty="0"/>
              <a:t>Data Analysis, Presentation, and Reporting by Two-Year and Four-Year Institutions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E839C-0999-471F-AA2A-C165EE8324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37412" y="304800"/>
            <a:ext cx="41148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5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8D85-2919-4724-9C8C-5966C1546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MassTransfer Pathways Student Learning Outcomes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E19D6-5C67-4A77-9CC6-6B2BFC96C61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Carryover from AY 2018</a:t>
            </a:r>
          </a:p>
          <a:p>
            <a:r>
              <a:rPr lang="en-US" dirty="0"/>
              <a:t>Business Administration</a:t>
            </a:r>
          </a:p>
          <a:p>
            <a:r>
              <a:rPr lang="en-US" dirty="0"/>
              <a:t>Criminal Justice</a:t>
            </a:r>
          </a:p>
          <a:p>
            <a:r>
              <a:rPr lang="en-US" dirty="0"/>
              <a:t>Early Childhood Education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F372B-6D99-46EF-91CA-6AD0049A277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New for AY 2019</a:t>
            </a:r>
          </a:p>
          <a:p>
            <a:r>
              <a:rPr lang="en-US" dirty="0"/>
              <a:t>Elementary Education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Fine Arts &amp; Graphics</a:t>
            </a:r>
          </a:p>
          <a:p>
            <a:r>
              <a:rPr lang="en-US" dirty="0"/>
              <a:t>Math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9C9AE1-1773-43FE-B648-6A9645DB0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75612" y="4038600"/>
            <a:ext cx="2590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9EE1-DDEF-41C8-8A45-2E374606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008B2-4A66-4D7E-B4F8-7B1E6B00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Educational Resources (OER) Working Group</a:t>
            </a:r>
          </a:p>
          <a:p>
            <a:pPr lvl="1"/>
            <a:r>
              <a:rPr lang="en-US" dirty="0"/>
              <a:t>Invite team members to the Working Group</a:t>
            </a:r>
          </a:p>
          <a:p>
            <a:pPr lvl="1"/>
            <a:r>
              <a:rPr lang="en-US" dirty="0"/>
              <a:t>Convene the Working Group</a:t>
            </a:r>
          </a:p>
          <a:p>
            <a:pPr lvl="1"/>
            <a:r>
              <a:rPr lang="en-US" dirty="0"/>
              <a:t>Conduct research</a:t>
            </a:r>
          </a:p>
          <a:p>
            <a:pPr lvl="1"/>
            <a:r>
              <a:rPr lang="en-US" dirty="0"/>
              <a:t>Develop an OER statewide policy and implementation plans</a:t>
            </a:r>
          </a:p>
          <a:p>
            <a:pPr lvl="1"/>
            <a:r>
              <a:rPr lang="en-US" dirty="0"/>
              <a:t>Gain approval of the statewide policy from the Board of Higher Education</a:t>
            </a:r>
          </a:p>
          <a:p>
            <a:pPr lvl="1"/>
            <a:r>
              <a:rPr lang="en-US" dirty="0"/>
              <a:t>Effect the policy and implementation plans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788F4-B089-41C8-966A-952A313BD4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04012" y="4114800"/>
            <a:ext cx="513948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8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Questions…Comments?</a:t>
            </a:r>
          </a:p>
          <a:p>
            <a:endParaRPr lang="en-US" dirty="0"/>
          </a:p>
          <a:p>
            <a:r>
              <a:rPr lang="en-US" dirty="0"/>
              <a:t>Thank You!!</a:t>
            </a:r>
          </a:p>
        </p:txBody>
      </p:sp>
      <p:pic>
        <p:nvPicPr>
          <p:cNvPr id="4" name="Picture 2" descr="C:\Users\rawkward\Pictures\Seal+Logotype_Stacked2.png">
            <a:extLst>
              <a:ext uri="{FF2B5EF4-FFF2-40B4-BE49-F238E27FC236}">
                <a16:creationId xmlns:a16="http://schemas.microsoft.com/office/drawing/2014/main" id="{DE9C1B9F-F076-452B-B0E9-EEF04C3B2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" y="4826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Looking Backwards, Going Forward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9" y="1732560"/>
            <a:ext cx="10157354" cy="4470400"/>
          </a:xfrm>
        </p:spPr>
        <p:txBody>
          <a:bodyPr/>
          <a:lstStyle/>
          <a:p>
            <a:r>
              <a:rPr lang="en-US" dirty="0"/>
              <a:t>A Review of 2017-2018</a:t>
            </a:r>
          </a:p>
          <a:p>
            <a:r>
              <a:rPr lang="en-US" dirty="0"/>
              <a:t>Amcoa Team Survey Feedback</a:t>
            </a:r>
          </a:p>
          <a:p>
            <a:r>
              <a:rPr lang="en-US" dirty="0"/>
              <a:t>DHE Website/Student Learning Outcomes</a:t>
            </a:r>
          </a:p>
          <a:p>
            <a:r>
              <a:rPr lang="en-US" dirty="0"/>
              <a:t>Planning for 2018-2019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F6FC7-7D13-4F10-9346-1F80291F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1212" y="4117032"/>
            <a:ext cx="4476750" cy="1905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D7787C-63CA-48BF-A9A4-8F575557A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137393" y="3962400"/>
            <a:ext cx="4724400" cy="20867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3B3ED9-4D20-440D-B03D-7072B0119116}"/>
              </a:ext>
            </a:extLst>
          </p:cNvPr>
          <p:cNvSpPr txBox="1"/>
          <p:nvPr/>
        </p:nvSpPr>
        <p:spPr>
          <a:xfrm>
            <a:off x="8151812" y="4117032"/>
            <a:ext cx="2538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commons.wikimedia.org/wiki/File:Online_Survey_Icon_or_logo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E7ADA-E7E8-482D-98F7-D8593CEE7B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737374" y="2063351"/>
            <a:ext cx="2805054" cy="1485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FDE9B0-14C6-494B-8A89-FB673C69876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856412" y="1905000"/>
            <a:ext cx="1143000" cy="6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331BD-8721-4EE3-B71B-2647CB400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1D812-4C08-4F24-B16C-32B8803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Amcoa Team Meetings:</a:t>
            </a:r>
          </a:p>
          <a:p>
            <a:pPr lvl="1"/>
            <a:r>
              <a:rPr lang="en-US" dirty="0"/>
              <a:t>Sept. 29: Dr. Jonathan </a:t>
            </a:r>
            <a:r>
              <a:rPr lang="en-US" dirty="0" err="1"/>
              <a:t>Gyurko</a:t>
            </a:r>
            <a:r>
              <a:rPr lang="en-US" dirty="0"/>
              <a:t>, ACUE</a:t>
            </a:r>
          </a:p>
          <a:p>
            <a:pPr lvl="1"/>
            <a:r>
              <a:rPr lang="en-US" dirty="0"/>
              <a:t>Nov. 30: Dr. Mark Nicholas, Framingham State, “Academic Program Assessment: The Nuts &amp; Bolts”</a:t>
            </a:r>
          </a:p>
          <a:p>
            <a:pPr lvl="1"/>
            <a:r>
              <a:rPr lang="en-US" dirty="0"/>
              <a:t>Feb. 2: Colleen Malloy, </a:t>
            </a:r>
            <a:r>
              <a:rPr lang="en-US" dirty="0" err="1"/>
              <a:t>Portfolium</a:t>
            </a:r>
            <a:endParaRPr lang="en-US" dirty="0"/>
          </a:p>
          <a:p>
            <a:pPr lvl="1"/>
            <a:r>
              <a:rPr lang="en-US" dirty="0"/>
              <a:t>March 29: Dr. Julie Johnson, Faculty Guild</a:t>
            </a:r>
          </a:p>
          <a:p>
            <a:r>
              <a:rPr lang="en-US" dirty="0"/>
              <a:t>Task Force on Statewide Assessment:</a:t>
            </a:r>
          </a:p>
          <a:p>
            <a:pPr lvl="1"/>
            <a:r>
              <a:rPr lang="en-US" dirty="0"/>
              <a:t>Oct. 17: Dr. Douglas Roscoe, University of Massachusetts Dartmouth</a:t>
            </a:r>
          </a:p>
          <a:p>
            <a:pPr lvl="1"/>
            <a:r>
              <a:rPr lang="en-US" dirty="0"/>
              <a:t>Jan. 18: Multi-State Collaborative (MSC) Results &amp; The Status of the MSC</a:t>
            </a:r>
          </a:p>
          <a:p>
            <a:pPr lvl="1"/>
            <a:r>
              <a:rPr lang="en-US" dirty="0"/>
              <a:t>March 9: Continuing Challenges for Assessment: A Point-Counterpoint Discussion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5B3E6C-0EA4-4E36-A7F6-CBBE298E7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89812" y="228600"/>
            <a:ext cx="3810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7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Backwards: Amcoa Participant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SurveyMonkey</a:t>
            </a:r>
          </a:p>
          <a:p>
            <a:r>
              <a:rPr lang="en-US" dirty="0"/>
              <a:t>June 2018</a:t>
            </a:r>
          </a:p>
          <a:p>
            <a:r>
              <a:rPr lang="en-US" dirty="0"/>
              <a:t>47% response rate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77563487"/>
              </p:ext>
            </p:extLst>
          </p:nvPr>
        </p:nvGraphicFramePr>
        <p:xfrm>
          <a:off x="5713412" y="1676400"/>
          <a:ext cx="5358104" cy="3656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257643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9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r>
                        <a:rPr lang="en-US" sz="1600" dirty="0"/>
                        <a:t>Question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Satisfied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Satisfied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Your experience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Amcoa’s</a:t>
                      </a:r>
                      <a:r>
                        <a:rPr lang="en-US" sz="1600" dirty="0"/>
                        <a:t> role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Worcester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Meeting Time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290718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Four meetings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702876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66CF271D-CCC8-4CCE-987D-A0F9DF223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94012" y="4114800"/>
            <a:ext cx="1609600" cy="12179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658958-8080-4305-8764-3B192C079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3412" y="4114800"/>
            <a:ext cx="1609600" cy="121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Backwards: Amcoa Participant Survey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Clear preference is to learn from each other versus vendors with whom we have no money to buy </a:t>
            </a:r>
          </a:p>
          <a:p>
            <a:r>
              <a:rPr lang="en-US" dirty="0"/>
              <a:t>The exception was ACUE due to its relevance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5733921"/>
              </p:ext>
            </p:extLst>
          </p:nvPr>
        </p:nvGraphicFramePr>
        <p:xfrm>
          <a:off x="6051545" y="1701800"/>
          <a:ext cx="5699680" cy="3053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10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52576437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7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r>
                        <a:rPr lang="en-US" sz="1600" dirty="0"/>
                        <a:t>Question No.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Question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Very Satisfied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Satisfied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Nuts &amp; Bolts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Portfolium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Faculty Guild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290718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0530CA5A-4EE3-4962-BCED-38B2A183A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7812" y="4754880"/>
            <a:ext cx="1295400" cy="88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8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E217-81FE-46BB-ADE5-5F06FCCD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9672E-0E3B-4436-AC62-0461A92D3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Seventh Annual Assessment Conference</a:t>
            </a:r>
          </a:p>
          <a:p>
            <a:r>
              <a:rPr lang="en-US" dirty="0"/>
              <a:t>“The Continuing Importance of Assessment: From Classroom to Program to Institutional levels”</a:t>
            </a:r>
          </a:p>
          <a:p>
            <a:r>
              <a:rPr lang="en-US" dirty="0"/>
              <a:t>Friday, April 20, 2018 @ Doubletree by Hilton, Westborough, MA</a:t>
            </a:r>
          </a:p>
          <a:p>
            <a:r>
              <a:rPr lang="en-US" dirty="0"/>
              <a:t>18% increase in registrants (110 to 130)</a:t>
            </a:r>
          </a:p>
          <a:p>
            <a:r>
              <a:rPr lang="en-US" dirty="0"/>
              <a:t>Overall conference mean score was 4.737 (94.7%)</a:t>
            </a:r>
          </a:p>
          <a:p>
            <a:r>
              <a:rPr lang="en-US" dirty="0"/>
              <a:t>Dr. Mary-Ann </a:t>
            </a:r>
            <a:r>
              <a:rPr lang="en-US" dirty="0" err="1"/>
              <a:t>Winkelmes</a:t>
            </a:r>
            <a:r>
              <a:rPr lang="en-US" dirty="0"/>
              <a:t>, UNLV; Very Satisfied = 88%</a:t>
            </a:r>
          </a:p>
          <a:p>
            <a:r>
              <a:rPr lang="en-US" dirty="0"/>
              <a:t>Top Breakout Sessions: Conducting Meaningful Program Assessment (Dr. Sandra O’Neil, Curry College) and Quantitative Literacy across the Curriculum (Dr. Matthew Salomon, Bridgewater State)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58C030-C43E-4ABA-9EB5-6023DA2AB5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9412" y="264316"/>
            <a:ext cx="3610818" cy="198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7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46B7-E6B8-4DA2-B2A1-C0FEEF83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5EB75-10A7-49B4-9CC6-3E2D6456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Regional Professional Development</a:t>
            </a:r>
          </a:p>
          <a:p>
            <a:pPr lvl="1"/>
            <a:r>
              <a:rPr lang="en-US" dirty="0"/>
              <a:t>February 23: Central Region – “Nimbly Interpreting and Using Assessment Results to Advance All Students Toward Achieving High-Quality Program and Institutional-Level Outcomes” with Dr. Peggy Maki @QCC</a:t>
            </a:r>
          </a:p>
          <a:p>
            <a:pPr lvl="1"/>
            <a:r>
              <a:rPr lang="en-US" dirty="0"/>
              <a:t>March 8: Boston Metro Region – “Academic Program Assessment” with Dr. Mark Nicholas, Framingham State @ Roxbury Community College</a:t>
            </a:r>
          </a:p>
          <a:p>
            <a:pPr lvl="1"/>
            <a:r>
              <a:rPr lang="en-US" dirty="0"/>
              <a:t>May 24: Southeast Region – “Civic Learning &amp; Assignment Design Charrette” with Dr. Elizabeth Hardwood and Dr. Ruth Slotnick, Bridgewater State @ Massachusetts Maritime Academy</a:t>
            </a:r>
          </a:p>
          <a:p>
            <a:pPr lvl="1"/>
            <a:r>
              <a:rPr lang="en-US" dirty="0"/>
              <a:t>June 12: North Region – “Build Your Plan for Successful Assessment Practice” with Dr. Mark Nicholas, Framingham State @ UMass Lowell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FADFF-A2E2-4389-BEED-9DE0FE64EA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0812" y="132826"/>
            <a:ext cx="3483388" cy="200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5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CD9A8-B225-4F25-8DFD-5BFB15925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Backwards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D4ABB-8E7A-4F4E-A366-06BE28694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Multi-State Collaborative to VALUE Institute</a:t>
            </a:r>
          </a:p>
          <a:p>
            <a:pPr lvl="1"/>
            <a:r>
              <a:rPr lang="en-US" dirty="0"/>
              <a:t>Institutional Leaders Kickoff Meeting, Sept. 8: Guest Presenter - Dr. Michael Ben-</a:t>
            </a:r>
            <a:r>
              <a:rPr lang="en-US" dirty="0" err="1"/>
              <a:t>Avie</a:t>
            </a:r>
            <a:r>
              <a:rPr lang="en-US" dirty="0"/>
              <a:t>, Southern Connecticut State University</a:t>
            </a:r>
          </a:p>
          <a:p>
            <a:pPr lvl="1"/>
            <a:r>
              <a:rPr lang="en-US" dirty="0"/>
              <a:t>Refinement Year Results Presented (February 2018)</a:t>
            </a:r>
          </a:p>
          <a:p>
            <a:pPr lvl="1"/>
            <a:r>
              <a:rPr lang="en-US" dirty="0"/>
              <a:t>Refinement Year  Redux (Matched Set) Presented (March 2018)</a:t>
            </a:r>
          </a:p>
          <a:p>
            <a:pPr lvl="1"/>
            <a:r>
              <a:rPr lang="en-US" dirty="0"/>
              <a:t>Areas of Focus: Critical Thinking and Quantitative Literacy</a:t>
            </a:r>
          </a:p>
          <a:p>
            <a:pPr lvl="1"/>
            <a:r>
              <a:rPr lang="en-US" dirty="0"/>
              <a:t>White Paper on Assessment Approaches Developed</a:t>
            </a:r>
          </a:p>
          <a:p>
            <a:pPr lvl="1"/>
            <a:r>
              <a:rPr lang="en-US" dirty="0"/>
              <a:t>Commissioner Santiago Agrees to Fund Two Years of VALUE Institute for Ten Institutions</a:t>
            </a:r>
          </a:p>
          <a:p>
            <a:pPr lvl="1"/>
            <a:r>
              <a:rPr lang="en-US" dirty="0"/>
              <a:t>Selection Guidelines Developed</a:t>
            </a:r>
          </a:p>
          <a:p>
            <a:pPr lvl="1"/>
            <a:r>
              <a:rPr lang="en-US" dirty="0"/>
              <a:t>Ten Institutions Selected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416E8B-7611-4D99-AFF0-FB4997521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23212" y="0"/>
            <a:ext cx="40957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63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Institute Participating Institutions: 2018-2019</a:t>
            </a:r>
          </a:p>
        </p:txBody>
      </p:sp>
      <p:graphicFrame>
        <p:nvGraphicFramePr>
          <p:cNvPr id="4" name="Content Placeholder 3" descr="Vertical bullet list showing 3 groups arranged one below the other and bullet points are present under each group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09629527"/>
              </p:ext>
            </p:extLst>
          </p:nvPr>
        </p:nvGraphicFramePr>
        <p:xfrm>
          <a:off x="1117600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Eight out of ten categories of institutional types covered</a:t>
            </a:r>
          </a:p>
          <a:p>
            <a:r>
              <a:rPr lang="en-US" dirty="0"/>
              <a:t>Missing:</a:t>
            </a:r>
          </a:p>
          <a:p>
            <a:pPr lvl="1"/>
            <a:r>
              <a:rPr lang="en-US" dirty="0"/>
              <a:t>High tech. institution and high minorities (i.e., STCC)</a:t>
            </a:r>
          </a:p>
          <a:p>
            <a:pPr lvl="1"/>
            <a:r>
              <a:rPr lang="en-US" dirty="0"/>
              <a:t>Small institution with low minorities (e.g., Greenfield)</a:t>
            </a:r>
          </a:p>
          <a:p>
            <a:r>
              <a:rPr lang="en-US" dirty="0"/>
              <a:t>New participants:</a:t>
            </a:r>
          </a:p>
          <a:p>
            <a:pPr lvl="1"/>
            <a:r>
              <a:rPr lang="en-US" dirty="0"/>
              <a:t>UMass Boston</a:t>
            </a:r>
          </a:p>
          <a:p>
            <a:pPr lvl="1"/>
            <a:r>
              <a:rPr lang="en-US" dirty="0"/>
              <a:t>Cape Cod Community College (returning)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4873beb7-5857-4685-be1f-d57550cc96cc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339</TotalTime>
  <Words>1333</Words>
  <Application>Microsoft Office PowerPoint</Application>
  <PresentationFormat>Custom</PresentationFormat>
  <Paragraphs>217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Books 16x9</vt:lpstr>
      <vt:lpstr>DHE Learning Outcomes Assessment: Looking Backwards, Going Forward</vt:lpstr>
      <vt:lpstr>Looking Backwards, Going Forward</vt:lpstr>
      <vt:lpstr>Looking Backwards</vt:lpstr>
      <vt:lpstr>Looking Backwards: Amcoa Participant Survey</vt:lpstr>
      <vt:lpstr>Looking Backwards: Amcoa Participant Survey</vt:lpstr>
      <vt:lpstr>Looking Backwards</vt:lpstr>
      <vt:lpstr>Looking Backwards</vt:lpstr>
      <vt:lpstr>Looking Backwards</vt:lpstr>
      <vt:lpstr>VALUE Institute Participating Institutions: 2018-2019</vt:lpstr>
      <vt:lpstr>MassTransfer Pathways Student Learning Outcomes </vt:lpstr>
      <vt:lpstr>Going Forward</vt:lpstr>
      <vt:lpstr>Going Forward</vt:lpstr>
      <vt:lpstr>Going Forward</vt:lpstr>
      <vt:lpstr>Going Forward</vt:lpstr>
      <vt:lpstr>Looking Backwards</vt:lpstr>
      <vt:lpstr>MassTransfer Pathways Student Learning Outcomes </vt:lpstr>
      <vt:lpstr>Going Forward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DHE Learning Outcomes Assessment: Looking Backwards, Going Forward</dc:title>
  <dc:creator>Awkward, Robert (DHE)</dc:creator>
  <cp:lastModifiedBy>Chadha, Suchita (DHE)</cp:lastModifiedBy>
  <cp:revision>26</cp:revision>
  <cp:lastPrinted>2018-09-25T21:08:33Z</cp:lastPrinted>
  <dcterms:created xsi:type="dcterms:W3CDTF">2018-09-25T15:41:16Z</dcterms:created>
  <dcterms:modified xsi:type="dcterms:W3CDTF">2018-10-02T14:13:45Z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